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wmf" ContentType="image/x-wmf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9" r:id="rId4"/>
    <p:sldId id="268" r:id="rId5"/>
    <p:sldId id="270" r:id="rId6"/>
    <p:sldId id="271" r:id="rId7"/>
    <p:sldId id="267" r:id="rId8"/>
    <p:sldId id="266" r:id="rId9"/>
    <p:sldId id="272" r:id="rId10"/>
    <p:sldId id="265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6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7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0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0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5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2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13.05.2013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8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pn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801971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116632"/>
            <a:ext cx="756084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Использование источников ИИ в медицине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dirty="0"/>
              <a:t>Источники ионизирующего излучения широко используются в медицине. Можно выделить следующие области их применения</a:t>
            </a:r>
            <a:r>
              <a:rPr lang="ru-RU" sz="2400" b="1" dirty="0" smtClean="0"/>
              <a:t>:</a:t>
            </a:r>
            <a:endParaRPr lang="en-US" sz="2400" b="1" dirty="0" smtClean="0"/>
          </a:p>
          <a:p>
            <a:endParaRPr lang="ru-RU" sz="2400" b="1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400" b="1" dirty="0"/>
              <a:t>лучевая диагностика,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400" b="1" dirty="0" smtClean="0"/>
              <a:t>радиоизотопная </a:t>
            </a:r>
            <a:r>
              <a:rPr lang="ru-RU" sz="2400" b="1" dirty="0"/>
              <a:t>диагностика,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400" b="1" dirty="0"/>
              <a:t>радиационная терапия.</a:t>
            </a:r>
            <a:r>
              <a:rPr lang="ru-RU" sz="2400" b="1" i="1" dirty="0"/>
              <a:t> </a:t>
            </a:r>
            <a:endParaRPr lang="en-US" sz="2400" b="1" i="1" dirty="0" smtClean="0"/>
          </a:p>
          <a:p>
            <a:pPr marL="800100" lvl="1" indent="-342900">
              <a:buFont typeface="Wingdings" pitchFamily="2" charset="2"/>
              <a:buChar char="Ø"/>
            </a:pPr>
            <a:endParaRPr lang="ru-RU" sz="2400" b="1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i="1" u="sng" dirty="0">
                <a:solidFill>
                  <a:srgbClr val="C00000"/>
                </a:solidFill>
              </a:rPr>
              <a:t>Эффективные дозы облучения жителей Земли от источников ионизирующего излучения, применяемых в медицине, составляют, в среднем, 0,4 </a:t>
            </a:r>
            <a:r>
              <a:rPr lang="ru-RU" sz="2400" b="1" i="1" u="sng" dirty="0" err="1">
                <a:solidFill>
                  <a:srgbClr val="C00000"/>
                </a:solidFill>
              </a:rPr>
              <a:t>мЗв</a:t>
            </a:r>
            <a:r>
              <a:rPr lang="ru-RU" sz="2400" b="1" i="1" u="sng" dirty="0">
                <a:solidFill>
                  <a:srgbClr val="C00000"/>
                </a:solidFill>
              </a:rPr>
              <a:t> в год. </a:t>
            </a:r>
            <a:endParaRPr lang="en-US" sz="2400" b="1" i="1" u="sng" dirty="0" smtClean="0">
              <a:solidFill>
                <a:srgbClr val="C00000"/>
              </a:solidFill>
            </a:endParaRPr>
          </a:p>
          <a:p>
            <a:pPr algn="just"/>
            <a:endParaRPr lang="en-US" sz="2400" b="1" i="1" u="sng" dirty="0" smtClean="0">
              <a:solidFill>
                <a:srgbClr val="C00000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i="1" u="sng" dirty="0" smtClean="0">
                <a:solidFill>
                  <a:srgbClr val="C00000"/>
                </a:solidFill>
              </a:rPr>
              <a:t>Доза </a:t>
            </a:r>
            <a:r>
              <a:rPr lang="ru-RU" sz="2400" b="1" i="1" u="sng" dirty="0">
                <a:solidFill>
                  <a:srgbClr val="C00000"/>
                </a:solidFill>
              </a:rPr>
              <a:t>облучения, получаемая человеком при рентгенографии грудной клетки, – 0,1 </a:t>
            </a:r>
            <a:r>
              <a:rPr lang="ru-RU" sz="2400" b="1" i="1" u="sng" dirty="0" err="1">
                <a:solidFill>
                  <a:srgbClr val="C00000"/>
                </a:solidFill>
              </a:rPr>
              <a:t>мЗв</a:t>
            </a:r>
            <a:r>
              <a:rPr lang="ru-RU" sz="2400" b="1" i="1" u="sng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2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16671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6643067" cy="5739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677892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1443841"/>
            <a:ext cx="813690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Использование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источников ИИ в сельском хозяйстве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i="1" dirty="0"/>
              <a:t> </a:t>
            </a:r>
            <a:endParaRPr lang="ru-RU" sz="2400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/>
              <a:t>В сельском хозяйстве ионизирующее излучение от источников искусственного происхождения используют для</a:t>
            </a:r>
            <a:r>
              <a:rPr lang="ru-RU" sz="2400" b="1" dirty="0" smtClean="0"/>
              <a:t>:</a:t>
            </a:r>
            <a:endParaRPr lang="en-US" sz="2400" b="1" dirty="0" smtClean="0"/>
          </a:p>
          <a:p>
            <a:endParaRPr lang="ru-RU" sz="2400" b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ru-RU" sz="2400" b="1" dirty="0" smtClean="0"/>
              <a:t>повышения </a:t>
            </a:r>
            <a:r>
              <a:rPr lang="ru-RU" sz="2400" b="1" dirty="0"/>
              <a:t>урожайности сельскохозяйственных культур,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sz="2400" b="1" dirty="0" smtClean="0"/>
              <a:t>выведения </a:t>
            </a:r>
            <a:r>
              <a:rPr lang="ru-RU" sz="2400" b="1" dirty="0"/>
              <a:t>новых сортов растений – </a:t>
            </a:r>
            <a:r>
              <a:rPr lang="ru-RU" sz="2400" b="1" dirty="0" err="1"/>
              <a:t>радиоселекции</a:t>
            </a:r>
            <a:r>
              <a:rPr lang="ru-RU" sz="2400" b="1" dirty="0"/>
              <a:t>,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sz="2400" b="1" dirty="0" smtClean="0"/>
              <a:t>радиационной </a:t>
            </a:r>
            <a:r>
              <a:rPr lang="ru-RU" sz="2400" b="1" dirty="0"/>
              <a:t>стерилизации продуктов питания;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sz="2400" b="1" dirty="0" smtClean="0"/>
              <a:t>обеззараживания </a:t>
            </a:r>
            <a:r>
              <a:rPr lang="ru-RU" sz="2400" b="1" dirty="0"/>
              <a:t>стоков животноводческих комплексов.</a:t>
            </a:r>
          </a:p>
        </p:txBody>
      </p:sp>
    </p:spTree>
    <p:extLst>
      <p:ext uri="{BB962C8B-B14F-4D97-AF65-F5344CB8AC3E}">
        <p14:creationId xmlns:p14="http://schemas.microsoft.com/office/powerpoint/2010/main" val="37450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785092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64704"/>
            <a:ext cx="5616624" cy="5256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0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779477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5496" y="548680"/>
            <a:ext cx="914501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Томография</a:t>
            </a:r>
            <a:r>
              <a:rPr lang="ru-RU" sz="2800" b="1" i="1" dirty="0" smtClean="0"/>
              <a:t> </a:t>
            </a:r>
            <a:endParaRPr lang="en-US" sz="2800" b="1" i="1" dirty="0" smtClean="0"/>
          </a:p>
          <a:p>
            <a:pPr algn="just"/>
            <a:r>
              <a:rPr lang="ru-RU" b="1" u="sng" dirty="0" smtClean="0"/>
              <a:t>метод </a:t>
            </a:r>
            <a:r>
              <a:rPr lang="ru-RU" b="1" u="sng" dirty="0"/>
              <a:t>неразрушающего послойного исследования внутренней структуры объекта посредством просвечивания его в различных направлениях (так называемое «сканирующее просвечивание</a:t>
            </a:r>
            <a:r>
              <a:rPr lang="ru-RU" b="1" u="sng" dirty="0" smtClean="0"/>
              <a:t>»).</a:t>
            </a:r>
            <a:endParaRPr lang="en-US" b="1" u="sng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>
                <a:solidFill>
                  <a:schemeClr val="tx2"/>
                </a:solidFill>
              </a:rPr>
              <a:t>При использовании метода компьютерной томографии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пациенты получают в 10 раз более высокие дозы облучения, чем при обычной рентгенографии, поэтому ее используют лишь в тех случаях, когда обычная рентгенография неэффективна</a:t>
            </a:r>
            <a:r>
              <a:rPr lang="ru-RU" b="1" dirty="0"/>
              <a:t>. </a:t>
            </a:r>
            <a:endParaRPr lang="en-US" b="1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/>
              <a:t>В </a:t>
            </a:r>
            <a:r>
              <a:rPr lang="ru-RU" b="1" dirty="0"/>
              <a:t>настоящее время существует несколько разновидностей метода томографии</a:t>
            </a:r>
            <a:r>
              <a:rPr lang="ru-RU" b="1" dirty="0" smtClean="0"/>
              <a:t>:</a:t>
            </a:r>
            <a:endParaRPr lang="en-US" b="1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ru-RU" dirty="0" smtClean="0"/>
              <a:t>рентгеновская</a:t>
            </a:r>
            <a:r>
              <a:rPr lang="ru-RU" dirty="0"/>
              <a:t>,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dirty="0" smtClean="0"/>
              <a:t>ядерно-</a:t>
            </a:r>
            <a:r>
              <a:rPr lang="ru-RU" dirty="0" err="1" smtClean="0"/>
              <a:t>Магнитнорезонансная</a:t>
            </a:r>
            <a:endParaRPr lang="en-US" dirty="0" smtClean="0"/>
          </a:p>
          <a:p>
            <a:pPr lvl="1"/>
            <a:r>
              <a:rPr lang="en-US" dirty="0" smtClean="0"/>
              <a:t>	</a:t>
            </a:r>
            <a:r>
              <a:rPr lang="ru-RU" dirty="0" smtClean="0"/>
              <a:t> </a:t>
            </a:r>
            <a:r>
              <a:rPr lang="ru-RU" dirty="0"/>
              <a:t>(ЯМР),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dirty="0" smtClean="0"/>
              <a:t>протонная</a:t>
            </a:r>
            <a:r>
              <a:rPr lang="ru-RU" dirty="0"/>
              <a:t>,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dirty="0" smtClean="0"/>
              <a:t>ультразвуковая</a:t>
            </a:r>
            <a:r>
              <a:rPr lang="ru-RU" dirty="0"/>
              <a:t>,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dirty="0" smtClean="0"/>
              <a:t>гамма-томография</a:t>
            </a:r>
            <a:r>
              <a:rPr lang="ru-RU" dirty="0"/>
              <a:t>.</a:t>
            </a:r>
            <a:r>
              <a:rPr lang="ru-RU" i="1" dirty="0"/>
              <a:t>	</a:t>
            </a:r>
            <a:endParaRPr lang="ru-RU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39" y="3356992"/>
            <a:ext cx="2667000" cy="233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2381250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9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05875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59632" y="332656"/>
            <a:ext cx="74168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Радиоизотопная диагностика. </a:t>
            </a:r>
            <a:endParaRPr lang="en-US" sz="2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b="1" dirty="0" smtClean="0"/>
              <a:t>Радиоактивные </a:t>
            </a:r>
            <a:r>
              <a:rPr lang="ru-RU" sz="2400" b="1" dirty="0"/>
              <a:t>изотопы широко используются в медицине в диагностических целях</a:t>
            </a:r>
            <a:r>
              <a:rPr lang="ru-RU" sz="2400" dirty="0"/>
              <a:t>. </a:t>
            </a:r>
            <a:endParaRPr lang="en-US" sz="2400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</a:rPr>
              <a:t>Радиоизотопная </a:t>
            </a:r>
            <a:r>
              <a:rPr lang="ru-RU" sz="2400" b="1" dirty="0">
                <a:solidFill>
                  <a:srgbClr val="7030A0"/>
                </a:solidFill>
              </a:rPr>
              <a:t>диагностика </a:t>
            </a:r>
            <a:r>
              <a:rPr lang="ru-RU" sz="2400" b="1" dirty="0"/>
              <a:t>основана на регистрации излучения от </a:t>
            </a:r>
            <a:r>
              <a:rPr lang="ru-RU" sz="2400" b="1" dirty="0">
                <a:solidFill>
                  <a:srgbClr val="7030A0"/>
                </a:solidFill>
              </a:rPr>
              <a:t>введенных в организм человека радиоактивных препаратов </a:t>
            </a:r>
            <a:r>
              <a:rPr lang="ru-RU" sz="2400" b="1" i="1" u="sng" dirty="0">
                <a:solidFill>
                  <a:srgbClr val="C00000"/>
                </a:solidFill>
              </a:rPr>
              <a:t>(</a:t>
            </a:r>
            <a:r>
              <a:rPr lang="en-US" sz="2400" b="1" i="1" u="sng" dirty="0">
                <a:solidFill>
                  <a:srgbClr val="C00000"/>
                </a:solidFill>
              </a:rPr>
              <a:t>in vivo</a:t>
            </a:r>
            <a:r>
              <a:rPr lang="ru-RU" sz="2400" b="1" i="1" u="sng" dirty="0">
                <a:solidFill>
                  <a:srgbClr val="C00000"/>
                </a:solidFill>
              </a:rPr>
              <a:t>) </a:t>
            </a:r>
            <a:r>
              <a:rPr lang="ru-RU" sz="2400" b="1" dirty="0"/>
              <a:t>или радиометрии </a:t>
            </a:r>
            <a:r>
              <a:rPr lang="ru-RU" sz="2400" b="1" dirty="0">
                <a:solidFill>
                  <a:srgbClr val="7030A0"/>
                </a:solidFill>
              </a:rPr>
              <a:t>взятых у пациента </a:t>
            </a:r>
            <a:r>
              <a:rPr lang="ru-RU" sz="2400" b="1" dirty="0"/>
              <a:t>биологических проб </a:t>
            </a:r>
            <a:r>
              <a:rPr lang="ru-RU" sz="2400" b="1" dirty="0">
                <a:solidFill>
                  <a:srgbClr val="7030A0"/>
                </a:solidFill>
              </a:rPr>
              <a:t>при добавлении к ним радиоактивных веществ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i="1" u="sng" dirty="0">
                <a:solidFill>
                  <a:srgbClr val="C00000"/>
                </a:solidFill>
              </a:rPr>
              <a:t>(</a:t>
            </a:r>
            <a:r>
              <a:rPr lang="en-US" sz="2400" b="1" i="1" u="sng" dirty="0">
                <a:solidFill>
                  <a:srgbClr val="C00000"/>
                </a:solidFill>
              </a:rPr>
              <a:t>in vitro</a:t>
            </a:r>
            <a:r>
              <a:rPr lang="ru-RU" sz="2400" b="1" i="1" u="sng" dirty="0" smtClean="0">
                <a:solidFill>
                  <a:srgbClr val="C00000"/>
                </a:solidFill>
              </a:rPr>
              <a:t>).</a:t>
            </a:r>
            <a:endParaRPr lang="en-US" sz="2400" b="1" i="1" u="sng" dirty="0" smtClean="0">
              <a:solidFill>
                <a:srgbClr val="C00000"/>
              </a:solidFill>
            </a:endParaRPr>
          </a:p>
          <a:p>
            <a:endParaRPr lang="ru-RU" sz="24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61341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8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92921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3568" y="197346"/>
            <a:ext cx="82809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Радиационная терапия. </a:t>
            </a:r>
            <a:endParaRPr lang="en-US" sz="2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2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 dirty="0" smtClean="0"/>
              <a:t>Широкое </a:t>
            </a:r>
            <a:r>
              <a:rPr lang="ru-RU" sz="2000" dirty="0"/>
              <a:t>распространение получила лучевая терапия в онкологии. </a:t>
            </a:r>
            <a:endParaRPr lang="en-US" sz="2000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 dirty="0" smtClean="0"/>
              <a:t>Терапевтическое </a:t>
            </a:r>
            <a:r>
              <a:rPr lang="ru-RU" sz="2000" dirty="0"/>
              <a:t>действие радиации основано на способности ионизирующего излучения угнетать процессы деления клеток и, приводить к их гибели, что используется для уничтожения раковых клеток в организме пациента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 dirty="0" smtClean="0"/>
              <a:t>Облучение </a:t>
            </a:r>
            <a:r>
              <a:rPr lang="ru-RU" sz="2000" dirty="0"/>
              <a:t>злокачественных новообразований с помощью </a:t>
            </a:r>
            <a:r>
              <a:rPr lang="ru-RU" sz="2000" b="1" u="sng" dirty="0">
                <a:solidFill>
                  <a:srgbClr val="C00000"/>
                </a:solidFill>
              </a:rPr>
              <a:t>гамма- и рентгеновских лучей, ускоренных электронов, протонов, альфа-частиц </a:t>
            </a:r>
            <a:r>
              <a:rPr lang="ru-RU" sz="2000" dirty="0"/>
              <a:t>позволило добиться хороших результатов при лечении людей с онкологическими заболеваниями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 dirty="0" smtClean="0"/>
              <a:t>Часто </a:t>
            </a:r>
            <a:r>
              <a:rPr lang="ru-RU" sz="2000" dirty="0"/>
              <a:t>облучение опухолей осуществляют с помощью </a:t>
            </a:r>
            <a:r>
              <a:rPr lang="ru-RU" sz="2000" b="1" i="1" u="sng" dirty="0">
                <a:solidFill>
                  <a:srgbClr val="C00000"/>
                </a:solidFill>
              </a:rPr>
              <a:t>кобальтовой «пушки», </a:t>
            </a:r>
            <a:r>
              <a:rPr lang="ru-RU" sz="2000" dirty="0"/>
              <a:t>которая является источником гамма-квантов высокой энергии. </a:t>
            </a:r>
            <a:endParaRPr lang="en-US" sz="2000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 dirty="0" smtClean="0"/>
              <a:t>Гамма-кванты </a:t>
            </a:r>
            <a:r>
              <a:rPr lang="ru-RU" sz="2000" dirty="0"/>
              <a:t>непосредственно излучает радиоактивный кобальт (</a:t>
            </a:r>
            <a:r>
              <a:rPr lang="ru-RU" sz="2000" baseline="30000" dirty="0"/>
              <a:t>60</a:t>
            </a:r>
            <a:r>
              <a:rPr lang="en-US" sz="2000" dirty="0"/>
              <a:t>Co</a:t>
            </a:r>
            <a:r>
              <a:rPr lang="ru-RU" sz="2000" dirty="0"/>
              <a:t>)</a:t>
            </a:r>
            <a:r>
              <a:rPr lang="ru-RU" sz="2000" b="1" i="1" dirty="0"/>
              <a:t>, </a:t>
            </a:r>
            <a:r>
              <a:rPr lang="ru-RU" sz="2000" dirty="0"/>
              <a:t>помещенный в свинцовый сферический контейнер, который служит радиационной защитой прибора.</a:t>
            </a:r>
          </a:p>
        </p:txBody>
      </p:sp>
    </p:spTree>
    <p:extLst>
      <p:ext uri="{BB962C8B-B14F-4D97-AF65-F5344CB8AC3E}">
        <p14:creationId xmlns:p14="http://schemas.microsoft.com/office/powerpoint/2010/main" val="2190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794812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883246"/>
            <a:ext cx="3960440" cy="5038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1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22457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7"/>
            <a:ext cx="7655374" cy="5643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8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275026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58847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Использование источников ИИ в науке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/>
              <a:t> </a:t>
            </a:r>
            <a:endParaRPr lang="en-US" b="1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u="sng" dirty="0">
                <a:solidFill>
                  <a:srgbClr val="C00000"/>
                </a:solidFill>
              </a:rPr>
              <a:t>По содержанию долгоживущих радионуклидов естественного происхождения и продуктов их распада определяют возраст природных образований. В этом случае радионуклиды используют в качестве «геологических часов». </a:t>
            </a:r>
            <a:endParaRPr lang="en-US" b="1" u="sng" dirty="0">
              <a:solidFill>
                <a:srgbClr val="C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/>
          </a:p>
          <a:p>
            <a:pPr algn="just"/>
            <a:endParaRPr lang="ru-RU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b="1" i="1" dirty="0"/>
              <a:t>Метод активационного анализа</a:t>
            </a:r>
            <a:r>
              <a:rPr lang="ru-RU" sz="2000" i="1" dirty="0"/>
              <a:t> </a:t>
            </a:r>
            <a:r>
              <a:rPr lang="ru-RU" sz="2000" dirty="0"/>
              <a:t>позволяет определить содержание золота в золотоносных рудах порядка 10</a:t>
            </a:r>
            <a:r>
              <a:rPr lang="ru-RU" sz="2000" baseline="30000" dirty="0"/>
              <a:t>-4</a:t>
            </a:r>
            <a:r>
              <a:rPr lang="ru-RU" sz="2000" dirty="0"/>
              <a:t> %. Созданы также установки для экспресс-анализа веществ на содержание серебра, алюминия, меди, кремния и других элементов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342900" indent="-342900" algn="just">
              <a:buFont typeface="Wingdings" pitchFamily="2" charset="2"/>
              <a:buChar char="q"/>
            </a:pPr>
            <a:endParaRPr lang="ru-RU" sz="2000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b="1" i="1" dirty="0" smtClean="0"/>
              <a:t>Свинцово-урановый </a:t>
            </a:r>
            <a:r>
              <a:rPr lang="ru-RU" sz="2000" b="1" i="1" dirty="0"/>
              <a:t>метод</a:t>
            </a:r>
            <a:r>
              <a:rPr lang="ru-RU" sz="2000" i="1" dirty="0"/>
              <a:t> </a:t>
            </a:r>
            <a:r>
              <a:rPr lang="ru-RU" sz="2000" dirty="0"/>
              <a:t>заключается в определении содержания в горной породе </a:t>
            </a:r>
            <a:r>
              <a:rPr lang="ru-RU" sz="2000" baseline="30000" dirty="0"/>
              <a:t>238</a:t>
            </a:r>
            <a:r>
              <a:rPr lang="en-US" sz="2000" dirty="0"/>
              <a:t>U</a:t>
            </a:r>
            <a:r>
              <a:rPr lang="en-US" sz="2000" b="1" i="1" dirty="0"/>
              <a:t> </a:t>
            </a:r>
            <a:r>
              <a:rPr lang="ru-RU" sz="2000" dirty="0"/>
              <a:t>и стабильного свинца </a:t>
            </a:r>
            <a:r>
              <a:rPr lang="ru-RU" sz="2000" baseline="30000" dirty="0"/>
              <a:t>206</a:t>
            </a:r>
            <a:r>
              <a:rPr lang="en-US" sz="2000" dirty="0" err="1"/>
              <a:t>Pb</a:t>
            </a:r>
            <a:r>
              <a:rPr lang="ru-RU" sz="2000" dirty="0"/>
              <a:t>,</a:t>
            </a:r>
            <a:r>
              <a:rPr lang="ru-RU" sz="2000" b="1" i="1" dirty="0"/>
              <a:t> </a:t>
            </a:r>
            <a:r>
              <a:rPr lang="ru-RU" sz="2000" dirty="0"/>
              <a:t>являющегося конечным продуктом </a:t>
            </a:r>
            <a:r>
              <a:rPr lang="ru-RU" sz="2000" dirty="0" err="1"/>
              <a:t>егораспада</a:t>
            </a:r>
            <a:r>
              <a:rPr lang="ru-RU" sz="2000" dirty="0"/>
              <a:t>. Период полураспада </a:t>
            </a:r>
            <a:r>
              <a:rPr lang="ru-RU" sz="2000" baseline="30000" dirty="0"/>
              <a:t>238</a:t>
            </a:r>
            <a:r>
              <a:rPr lang="en-US" sz="2000" dirty="0"/>
              <a:t>U</a:t>
            </a:r>
            <a:r>
              <a:rPr lang="en-US" sz="2000" b="1" i="1" dirty="0"/>
              <a:t> </a:t>
            </a:r>
            <a:r>
              <a:rPr lang="ru-RU" sz="2000" dirty="0"/>
              <a:t>составляет около 4,47-10</a:t>
            </a:r>
            <a:r>
              <a:rPr lang="ru-RU" sz="2000" baseline="30000" dirty="0"/>
              <a:t>9</a:t>
            </a:r>
            <a:r>
              <a:rPr lang="ru-RU" sz="2000" dirty="0"/>
              <a:t> лет. Чем больше </a:t>
            </a:r>
            <a:r>
              <a:rPr lang="ru-RU" sz="2000" baseline="30000" dirty="0"/>
              <a:t>206</a:t>
            </a:r>
            <a:r>
              <a:rPr lang="en-US" sz="2000" dirty="0" err="1"/>
              <a:t>Pb</a:t>
            </a:r>
            <a:r>
              <a:rPr lang="en-US" sz="2000" b="1" i="1" dirty="0"/>
              <a:t> </a:t>
            </a:r>
            <a:r>
              <a:rPr lang="ru-RU" sz="2000" dirty="0"/>
              <a:t>накопилось в уран-содержащей горной породе, тем больше ее возраст.</a:t>
            </a:r>
          </a:p>
        </p:txBody>
      </p:sp>
    </p:spTree>
    <p:extLst>
      <p:ext uri="{BB962C8B-B14F-4D97-AF65-F5344CB8AC3E}">
        <p14:creationId xmlns:p14="http://schemas.microsoft.com/office/powerpoint/2010/main" val="20451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04776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3568" y="764704"/>
            <a:ext cx="7992888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Использование источников ИИ в </a:t>
            </a:r>
            <a:r>
              <a:rPr lang="ru-RU" sz="2800" b="1" dirty="0" smtClean="0"/>
              <a:t>науке</a:t>
            </a:r>
            <a:endParaRPr lang="en-US" sz="2800" b="1" dirty="0" smtClean="0"/>
          </a:p>
          <a:p>
            <a:endParaRPr lang="en-US" b="1" dirty="0"/>
          </a:p>
          <a:p>
            <a:endParaRPr lang="en-US" b="1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 b="1" i="1" dirty="0"/>
              <a:t>Калиево-аргоновый метод</a:t>
            </a:r>
            <a:r>
              <a:rPr lang="ru-RU" sz="2000" i="1" dirty="0"/>
              <a:t> </a:t>
            </a:r>
            <a:r>
              <a:rPr lang="ru-RU" sz="2000" dirty="0"/>
              <a:t>состоит в определении соотношения радиоактивного калия (</a:t>
            </a:r>
            <a:r>
              <a:rPr lang="ru-RU" sz="2000" baseline="30000" dirty="0"/>
              <a:t>40</a:t>
            </a:r>
            <a:r>
              <a:rPr lang="ru-RU" sz="2000" dirty="0"/>
              <a:t>К)</a:t>
            </a:r>
            <a:r>
              <a:rPr lang="ru-RU" sz="2000" b="1" i="1" dirty="0"/>
              <a:t> </a:t>
            </a:r>
            <a:r>
              <a:rPr lang="ru-RU" sz="2000" dirty="0"/>
              <a:t>природного происхождения и стабильного аргона (</a:t>
            </a:r>
            <a:r>
              <a:rPr lang="ru-RU" sz="2000" baseline="30000" dirty="0"/>
              <a:t>40</a:t>
            </a:r>
            <a:r>
              <a:rPr lang="en-US" sz="2000" dirty="0" err="1"/>
              <a:t>Ar</a:t>
            </a:r>
            <a:r>
              <a:rPr lang="ru-RU" sz="2000" dirty="0"/>
              <a:t>)</a:t>
            </a:r>
            <a:r>
              <a:rPr lang="ru-RU" sz="2000" b="1" i="1" dirty="0"/>
              <a:t>, </a:t>
            </a:r>
            <a:r>
              <a:rPr lang="ru-RU" sz="2000" dirty="0"/>
              <a:t>являющегося продуктом его распада. Период полураспада </a:t>
            </a:r>
            <a:r>
              <a:rPr lang="ru-RU" sz="2000" baseline="30000" dirty="0"/>
              <a:t>40</a:t>
            </a:r>
            <a:r>
              <a:rPr lang="ru-RU" sz="2000" dirty="0"/>
              <a:t>К</a:t>
            </a:r>
            <a:r>
              <a:rPr lang="ru-RU" sz="2000" b="1" i="1" dirty="0"/>
              <a:t> </a:t>
            </a:r>
            <a:r>
              <a:rPr lang="ru-RU" sz="2000" dirty="0"/>
              <a:t>составляет 1,28</a:t>
            </a:r>
            <a:r>
              <a:rPr lang="ru-RU" sz="2000" baseline="30000" dirty="0"/>
              <a:t>.</a:t>
            </a:r>
            <a:r>
              <a:rPr lang="ru-RU" sz="2000" dirty="0"/>
              <a:t>10</a:t>
            </a:r>
            <a:r>
              <a:rPr lang="ru-RU" sz="2000" baseline="30000" dirty="0"/>
              <a:t>9</a:t>
            </a:r>
            <a:r>
              <a:rPr lang="ru-RU" sz="2000" b="1" dirty="0"/>
              <a:t> </a:t>
            </a:r>
            <a:r>
              <a:rPr lang="ru-RU" sz="2000" dirty="0"/>
              <a:t>лет. Этот метод позволяет оценить возраст минералов, содержащих относительно большие количества калия, таких как, например, слюда и полевой </a:t>
            </a:r>
            <a:r>
              <a:rPr lang="ru-RU" sz="2000" dirty="0" smtClean="0"/>
              <a:t>шпат.</a:t>
            </a:r>
            <a:endParaRPr lang="en-US" sz="2000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en-US" sz="2000" b="1" i="1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 b="1" i="1" dirty="0" smtClean="0"/>
              <a:t>Радиоуглеродный </a:t>
            </a:r>
            <a:r>
              <a:rPr lang="ru-RU" sz="2000" b="1" i="1" dirty="0"/>
              <a:t>метод</a:t>
            </a:r>
            <a:r>
              <a:rPr lang="ru-RU" sz="2000" i="1" dirty="0"/>
              <a:t> </a:t>
            </a:r>
            <a:r>
              <a:rPr lang="ru-RU" sz="2000" dirty="0"/>
              <a:t>основан на определении содержания радиоактивного углерода </a:t>
            </a:r>
            <a:r>
              <a:rPr lang="ru-RU" sz="2000" baseline="30000" dirty="0"/>
              <a:t>14</a:t>
            </a:r>
            <a:r>
              <a:rPr lang="ru-RU" sz="2000" dirty="0"/>
              <a:t>С</a:t>
            </a:r>
            <a:r>
              <a:rPr lang="ru-RU" sz="2000" b="1" i="1" dirty="0"/>
              <a:t> </a:t>
            </a:r>
            <a:r>
              <a:rPr lang="ru-RU" sz="2000" dirty="0"/>
              <a:t>в образцах органического происхождения. Период полураспада радионуклида составляет 5 730 лет. Радиоактивный углерод </a:t>
            </a:r>
            <a:r>
              <a:rPr lang="ru-RU" sz="2000" baseline="30000" dirty="0"/>
              <a:t>14</a:t>
            </a:r>
            <a:r>
              <a:rPr lang="ru-RU" sz="2000" dirty="0"/>
              <a:t>С</a:t>
            </a:r>
            <a:r>
              <a:rPr lang="ru-RU" sz="2000" b="1" i="1" dirty="0"/>
              <a:t> </a:t>
            </a:r>
            <a:r>
              <a:rPr lang="ru-RU" sz="2000" dirty="0"/>
              <a:t>постоянно образуется в верхних слоях атмосферы и вместе со стабильными изотопами </a:t>
            </a:r>
            <a:r>
              <a:rPr lang="ru-RU" sz="2000" baseline="30000" dirty="0"/>
              <a:t>12</a:t>
            </a:r>
            <a:r>
              <a:rPr lang="ru-RU" sz="2000" dirty="0"/>
              <a:t>С</a:t>
            </a:r>
            <a:r>
              <a:rPr lang="ru-RU" sz="2000" b="1" i="1" dirty="0"/>
              <a:t> </a:t>
            </a:r>
            <a:r>
              <a:rPr lang="ru-RU" sz="2000" dirty="0"/>
              <a:t>и </a:t>
            </a:r>
            <a:r>
              <a:rPr lang="ru-RU" sz="2000" baseline="30000" dirty="0"/>
              <a:t>13</a:t>
            </a:r>
            <a:r>
              <a:rPr lang="ru-RU" sz="2000" dirty="0"/>
              <a:t>С</a:t>
            </a:r>
            <a:r>
              <a:rPr lang="ru-RU" sz="2000" b="1" i="1" dirty="0"/>
              <a:t> </a:t>
            </a:r>
            <a:r>
              <a:rPr lang="ru-RU" sz="2000" dirty="0"/>
              <a:t>участвует в природном круговороте углерода. </a:t>
            </a:r>
            <a:endParaRPr lang="en-US" sz="2000" b="1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en-US" sz="2000" b="1" dirty="0"/>
          </a:p>
          <a:p>
            <a:pPr marL="285750" indent="-285750" algn="just">
              <a:buFont typeface="Wingdings" pitchFamily="2" charset="2"/>
              <a:buChar char="q"/>
            </a:pPr>
            <a:endParaRPr lang="en-US" sz="2000" b="1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en-US" sz="2000" b="1" dirty="0"/>
          </a:p>
          <a:p>
            <a:endParaRPr lang="en-US" b="1" dirty="0" smtClean="0"/>
          </a:p>
          <a:p>
            <a:r>
              <a:rPr lang="ru-RU" b="1" dirty="0" smtClean="0"/>
              <a:t>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1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170898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3568" y="764704"/>
            <a:ext cx="79928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endParaRPr lang="en-US" sz="2000" b="1" dirty="0"/>
          </a:p>
          <a:p>
            <a:endParaRPr lang="en-US" b="1" dirty="0" smtClean="0"/>
          </a:p>
          <a:p>
            <a:r>
              <a:rPr lang="ru-RU" b="1" dirty="0" smtClean="0"/>
              <a:t>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02" y="760935"/>
            <a:ext cx="6262466" cy="5044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76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7485E9-E7B0-4CDD-9B70-580380C8F801}"/>
</file>

<file path=customXml/itemProps2.xml><?xml version="1.0" encoding="utf-8"?>
<ds:datastoreItem xmlns:ds="http://schemas.openxmlformats.org/officeDocument/2006/customXml" ds:itemID="{57928641-738B-413F-AE07-BC16E5AF29E2}"/>
</file>

<file path=customXml/itemProps3.xml><?xml version="1.0" encoding="utf-8"?>
<ds:datastoreItem xmlns:ds="http://schemas.openxmlformats.org/officeDocument/2006/customXml" ds:itemID="{C5C7B451-128C-4DBF-9986-0E9D12E7A7DD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342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1_Тема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5</cp:revision>
  <dcterms:created xsi:type="dcterms:W3CDTF">2013-05-12T10:15:45Z</dcterms:created>
  <dcterms:modified xsi:type="dcterms:W3CDTF">2013-05-13T12:07:53Z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